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67" r:id="rId3"/>
    <p:sldId id="269" r:id="rId4"/>
    <p:sldId id="281" r:id="rId5"/>
    <p:sldId id="270" r:id="rId6"/>
    <p:sldId id="282" r:id="rId7"/>
    <p:sldId id="271" r:id="rId8"/>
    <p:sldId id="277" r:id="rId9"/>
    <p:sldId id="272" r:id="rId10"/>
    <p:sldId id="273" r:id="rId11"/>
    <p:sldId id="280" r:id="rId12"/>
    <p:sldId id="279" r:id="rId13"/>
    <p:sldId id="268" r:id="rId14"/>
  </p:sldIdLst>
  <p:sldSz cx="6858000" cy="5143500"/>
  <p:notesSz cx="6858000" cy="9144000"/>
  <p:custDataLst>
    <p:tags r:id="rId16"/>
  </p:custDataLst>
  <p:defaultTextStyle>
    <a:defPPr>
      <a:defRPr lang="ru-RU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Рупрехт" initials="Р" lastIdx="2" clrIdx="0">
    <p:extLst>
      <p:ext uri="{19B8F6BF-5375-455C-9EA6-DF929625EA0E}">
        <p15:presenceInfo xmlns:p15="http://schemas.microsoft.com/office/powerpoint/2012/main" userId="Рупрехт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6" autoAdjust="0"/>
    <p:restoredTop sz="94743" autoAdjust="0"/>
  </p:normalViewPr>
  <p:slideViewPr>
    <p:cSldViewPr snapToObjects="1" showGuides="1">
      <p:cViewPr varScale="1">
        <p:scale>
          <a:sx n="96" d="100"/>
          <a:sy n="96" d="100"/>
        </p:scale>
        <p:origin x="516" y="78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5C48-22DD-4C93-8619-3BAA0667659D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99949-2A24-4B06-912D-9BBBA2D690D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7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08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13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783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49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15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747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Исправление выявленных недостатков первого варианта платы оказалось невозможным и был разработан новый вариант платы.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719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519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9949-2A24-4B06-912D-9BBBA2D690D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70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4350" y="1597821"/>
            <a:ext cx="58293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05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981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3729037" y="154781"/>
            <a:ext cx="1157288" cy="329088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57175" y="154781"/>
            <a:ext cx="3357563" cy="32908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754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47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57176" y="900114"/>
            <a:ext cx="2257425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628902" y="900114"/>
            <a:ext cx="2257425" cy="254555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26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2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42902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83771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0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3483771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32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11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5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81289" y="204790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84" indent="0">
              <a:buNone/>
              <a:defRPr sz="900"/>
            </a:lvl2pPr>
            <a:lvl3pPr marL="685766" indent="0">
              <a:buNone/>
              <a:defRPr sz="800"/>
            </a:lvl3pPr>
            <a:lvl4pPr marL="1028649" indent="0">
              <a:buNone/>
              <a:defRPr sz="700"/>
            </a:lvl4pPr>
            <a:lvl5pPr marL="1371532" indent="0">
              <a:buNone/>
              <a:defRPr sz="700"/>
            </a:lvl5pPr>
            <a:lvl6pPr marL="1714415" indent="0">
              <a:buNone/>
              <a:defRPr sz="700"/>
            </a:lvl6pPr>
            <a:lvl7pPr marL="2057297" indent="0">
              <a:buNone/>
              <a:defRPr sz="700"/>
            </a:lvl7pPr>
            <a:lvl8pPr marL="2400180" indent="0">
              <a:buNone/>
              <a:defRPr sz="700"/>
            </a:lvl8pPr>
            <a:lvl9pPr marL="2743064" indent="0">
              <a:buNone/>
              <a:defRPr sz="7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132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4216" y="4025505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84" indent="0">
              <a:buNone/>
              <a:defRPr sz="900"/>
            </a:lvl2pPr>
            <a:lvl3pPr marL="685766" indent="0">
              <a:buNone/>
              <a:defRPr sz="800"/>
            </a:lvl3pPr>
            <a:lvl4pPr marL="1028649" indent="0">
              <a:buNone/>
              <a:defRPr sz="700"/>
            </a:lvl4pPr>
            <a:lvl5pPr marL="1371532" indent="0">
              <a:buNone/>
              <a:defRPr sz="700"/>
            </a:lvl5pPr>
            <a:lvl6pPr marL="1714415" indent="0">
              <a:buNone/>
              <a:defRPr sz="700"/>
            </a:lvl6pPr>
            <a:lvl7pPr marL="2057297" indent="0">
              <a:buNone/>
              <a:defRPr sz="700"/>
            </a:lvl7pPr>
            <a:lvl8pPr marL="2400180" indent="0">
              <a:buNone/>
              <a:defRPr sz="700"/>
            </a:lvl8pPr>
            <a:lvl9pPr marL="2743064" indent="0">
              <a:buNone/>
              <a:defRPr sz="7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834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42900" y="4767264"/>
            <a:ext cx="16002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F0878-195C-4C10-AD5C-3E1B08BEBFB2}" type="datetimeFigureOut">
              <a:rPr lang="ru-RU" smtClean="0"/>
              <a:pPr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343150" y="4767264"/>
            <a:ext cx="21717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914900" y="4767264"/>
            <a:ext cx="16002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C9158-0B04-4CF1-9932-813BD13A749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5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766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85" indent="-214303" algn="l" defTabSz="685766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3.xml"/><Relationship Id="rId7" Type="http://schemas.openxmlformats.org/officeDocument/2006/relationships/image" Target="../media/image1.e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38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12.png"/><Relationship Id="rId2" Type="http://schemas.openxmlformats.org/officeDocument/2006/relationships/tags" Target="../tags/tag37.xml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1.emf"/><Relationship Id="rId5" Type="http://schemas.openxmlformats.org/officeDocument/2006/relationships/tags" Target="../tags/tag40.xml"/><Relationship Id="rId10" Type="http://schemas.openxmlformats.org/officeDocument/2006/relationships/image" Target="../media/image2.jpeg"/><Relationship Id="rId4" Type="http://schemas.openxmlformats.org/officeDocument/2006/relationships/tags" Target="../tags/tag39.xml"/><Relationship Id="rId9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jpeg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45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44.xml"/><Relationship Id="rId1" Type="http://schemas.openxmlformats.org/officeDocument/2006/relationships/vmlDrawing" Target="../drawings/vmlDrawing11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9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6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10" Type="http://schemas.openxmlformats.org/officeDocument/2006/relationships/image" Target="../media/image2.jpeg"/><Relationship Id="rId4" Type="http://schemas.openxmlformats.org/officeDocument/2006/relationships/tags" Target="../tags/tag7.xml"/><Relationship Id="rId9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10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9.xml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jpeg"/><Relationship Id="rId5" Type="http://schemas.openxmlformats.org/officeDocument/2006/relationships/tags" Target="../tags/tag12.xml"/><Relationship Id="rId10" Type="http://schemas.openxmlformats.org/officeDocument/2006/relationships/image" Target="../media/image2.jpeg"/><Relationship Id="rId4" Type="http://schemas.openxmlformats.org/officeDocument/2006/relationships/tags" Target="../tags/tag11.xml"/><Relationship Id="rId9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jpeg"/><Relationship Id="rId3" Type="http://schemas.openxmlformats.org/officeDocument/2006/relationships/tags" Target="../tags/tag14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5.png"/><Relationship Id="rId2" Type="http://schemas.openxmlformats.org/officeDocument/2006/relationships/tags" Target="../tags/tag13.xml"/><Relationship Id="rId16" Type="http://schemas.openxmlformats.org/officeDocument/2006/relationships/image" Target="../media/image9.jpeg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.png"/><Relationship Id="rId5" Type="http://schemas.openxmlformats.org/officeDocument/2006/relationships/tags" Target="../tags/tag16.xml"/><Relationship Id="rId15" Type="http://schemas.openxmlformats.org/officeDocument/2006/relationships/image" Target="../media/image8.png"/><Relationship Id="rId10" Type="http://schemas.openxmlformats.org/officeDocument/2006/relationships/image" Target="../media/image2.jpeg"/><Relationship Id="rId4" Type="http://schemas.openxmlformats.org/officeDocument/2006/relationships/tags" Target="../tags/tag15.xml"/><Relationship Id="rId9" Type="http://schemas.openxmlformats.org/officeDocument/2006/relationships/image" Target="../media/image1.emf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18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7.xml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5" Type="http://schemas.openxmlformats.org/officeDocument/2006/relationships/tags" Target="../tags/tag20.xml"/><Relationship Id="rId10" Type="http://schemas.openxmlformats.org/officeDocument/2006/relationships/image" Target="../media/image2.jpeg"/><Relationship Id="rId4" Type="http://schemas.openxmlformats.org/officeDocument/2006/relationships/tags" Target="../tags/tag19.xml"/><Relationship Id="rId9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22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21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.xml"/><Relationship Id="rId10" Type="http://schemas.openxmlformats.org/officeDocument/2006/relationships/image" Target="../media/image2.jpeg"/><Relationship Id="rId4" Type="http://schemas.openxmlformats.org/officeDocument/2006/relationships/tags" Target="../tags/tag23.xml"/><Relationship Id="rId9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26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8.xml"/><Relationship Id="rId10" Type="http://schemas.openxmlformats.org/officeDocument/2006/relationships/image" Target="../media/image2.jpeg"/><Relationship Id="rId4" Type="http://schemas.openxmlformats.org/officeDocument/2006/relationships/tags" Target="../tags/tag27.xml"/><Relationship Id="rId9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30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29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.xml"/><Relationship Id="rId10" Type="http://schemas.openxmlformats.org/officeDocument/2006/relationships/image" Target="../media/image2.jpeg"/><Relationship Id="rId4" Type="http://schemas.openxmlformats.org/officeDocument/2006/relationships/tags" Target="../tags/tag31.xml"/><Relationship Id="rId9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34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33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6.xml"/><Relationship Id="rId10" Type="http://schemas.openxmlformats.org/officeDocument/2006/relationships/image" Target="../media/image2.jpeg"/><Relationship Id="rId4" Type="http://schemas.openxmlformats.org/officeDocument/2006/relationships/tags" Target="../tags/tag35.xml"/><Relationship Id="rId9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2" y="642940"/>
          <a:ext cx="119063" cy="8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20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40"/>
                        <a:ext cx="119063" cy="89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>
            <p:custDataLst>
              <p:tags r:id="rId3"/>
            </p:custDataLst>
          </p:nvPr>
        </p:nvSpPr>
        <p:spPr bwMode="auto">
          <a:xfrm>
            <a:off x="2" y="642940"/>
            <a:ext cx="119063" cy="89297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1100">
              <a:latin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06" y="618459"/>
            <a:ext cx="6858000" cy="95795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ru-RU" sz="1100" dirty="0"/>
              <a:t>Федеральное государственное автономное образовательное учреждение высшего профессионального образования</a:t>
            </a:r>
          </a:p>
          <a:p>
            <a:pPr algn="ctr"/>
            <a:r>
              <a:rPr lang="ru-RU" sz="1100" dirty="0"/>
              <a:t> НАЦИОНАЛЬНЫЙ ИССЛЕДОВАТЕЛЬСКИЙ ЯДЕРНЫЙ УНИВЕРСИТЕТ «МИФИ»</a:t>
            </a:r>
          </a:p>
          <a:p>
            <a:pPr algn="ctr"/>
            <a:r>
              <a:rPr lang="ru-RU" sz="1100" dirty="0"/>
              <a:t> Институт нанотехнологий в электронике, </a:t>
            </a:r>
            <a:r>
              <a:rPr lang="ru-RU" sz="1100" dirty="0" err="1"/>
              <a:t>спинтронике</a:t>
            </a:r>
            <a:r>
              <a:rPr lang="ru-RU" sz="1100" dirty="0"/>
              <a:t> и фотонике</a:t>
            </a:r>
          </a:p>
          <a:p>
            <a:pPr algn="ctr"/>
            <a:r>
              <a:rPr lang="ru-RU" sz="1100" dirty="0"/>
              <a:t>Кафедра электроники</a:t>
            </a:r>
          </a:p>
        </p:txBody>
      </p:sp>
      <p:pic>
        <p:nvPicPr>
          <p:cNvPr id="10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114" y="63138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11600" y="1909403"/>
            <a:ext cx="5859819" cy="646327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ru-RU" dirty="0"/>
              <a:t>Разработка макета для изучения микропроцессорных СБИС с использованием платформы </a:t>
            </a:r>
            <a:r>
              <a:rPr lang="en-US" dirty="0"/>
              <a:t>NI ELVIS II</a:t>
            </a:r>
            <a:endParaRPr lang="ru-RU" dirty="0">
              <a:effectLst/>
            </a:endParaRPr>
          </a:p>
        </p:txBody>
      </p:sp>
      <p:sp>
        <p:nvSpPr>
          <p:cNvPr id="15" name="Подзаголовок 2"/>
          <p:cNvSpPr txBox="1">
            <a:spLocks/>
          </p:cNvSpPr>
          <p:nvPr/>
        </p:nvSpPr>
        <p:spPr>
          <a:xfrm>
            <a:off x="1628800" y="3316124"/>
            <a:ext cx="4953000" cy="650783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400" b="1" dirty="0">
                <a:solidFill>
                  <a:schemeClr val="tx1"/>
                </a:solidFill>
              </a:rPr>
              <a:t>Студент:				    </a:t>
            </a:r>
            <a:r>
              <a:rPr lang="ru-RU" sz="1400" i="1" dirty="0" err="1">
                <a:solidFill>
                  <a:schemeClr val="tx1"/>
                </a:solidFill>
              </a:rPr>
              <a:t>Шлыгин</a:t>
            </a:r>
            <a:r>
              <a:rPr lang="ru-RU" sz="1400" i="1" dirty="0">
                <a:solidFill>
                  <a:schemeClr val="tx1"/>
                </a:solidFill>
              </a:rPr>
              <a:t> </a:t>
            </a:r>
            <a:r>
              <a:rPr lang="ru-RU" sz="1400" i="1" dirty="0" err="1">
                <a:solidFill>
                  <a:schemeClr val="tx1"/>
                </a:solidFill>
              </a:rPr>
              <a:t>А.С</a:t>
            </a:r>
            <a:r>
              <a:rPr lang="ru-RU" sz="1400" i="1" dirty="0">
                <a:solidFill>
                  <a:schemeClr val="tx1"/>
                </a:solidFill>
              </a:rPr>
              <a:t>.</a:t>
            </a:r>
          </a:p>
          <a:p>
            <a:pPr algn="r"/>
            <a:r>
              <a:rPr lang="ru-RU" sz="1400" b="1" dirty="0">
                <a:solidFill>
                  <a:schemeClr val="tx1"/>
                </a:solidFill>
              </a:rPr>
              <a:t>Руководитель</a:t>
            </a:r>
            <a:r>
              <a:rPr lang="ru-RU" sz="1400" dirty="0">
                <a:solidFill>
                  <a:schemeClr val="tx1"/>
                </a:solidFill>
              </a:rPr>
              <a:t>:		</a:t>
            </a:r>
            <a:r>
              <a:rPr lang="ru-RU" sz="1400" i="1" dirty="0">
                <a:solidFill>
                  <a:schemeClr val="tx1"/>
                </a:solidFill>
              </a:rPr>
              <a:t>Некрасов </a:t>
            </a:r>
            <a:r>
              <a:rPr lang="ru-RU" sz="1400" i="1" dirty="0" err="1">
                <a:solidFill>
                  <a:schemeClr val="tx1"/>
                </a:solidFill>
              </a:rPr>
              <a:t>П.В</a:t>
            </a:r>
            <a:r>
              <a:rPr lang="ru-RU" sz="1400" i="1" dirty="0">
                <a:solidFill>
                  <a:schemeClr val="tx1"/>
                </a:solidFill>
              </a:rPr>
              <a:t>., доцент каф. 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58870" y="4819076"/>
            <a:ext cx="2565285" cy="276999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ru-RU" sz="1200" b="1" dirty="0"/>
              <a:t>Москва 2018 г.</a:t>
            </a:r>
          </a:p>
        </p:txBody>
      </p:sp>
      <p:cxnSp>
        <p:nvCxnSpPr>
          <p:cNvPr id="19" name="Прямая соединительная линия 18"/>
          <p:cNvCxnSpPr/>
          <p:nvPr>
            <p:custDataLst>
              <p:tags r:id="rId4"/>
            </p:custDataLst>
          </p:nvPr>
        </p:nvCxnSpPr>
        <p:spPr>
          <a:xfrm>
            <a:off x="38001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7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119063" y="59262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Разработка второго варианта лабораторного макета</a:t>
            </a:r>
            <a:endParaRPr lang="ru-RU" sz="1100" dirty="0">
              <a:solidFill>
                <a:schemeClr val="bg1"/>
              </a:solidFill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10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4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1C6A02-7C3D-4EF9-9785-6A215E45DD05}"/>
              </a:ext>
            </a:extLst>
          </p:cNvPr>
          <p:cNvSpPr txBox="1"/>
          <p:nvPr/>
        </p:nvSpPr>
        <p:spPr>
          <a:xfrm>
            <a:off x="260648" y="909444"/>
            <a:ext cx="63229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Расширение возможностей дополнительных портов осуществлено за счет увеличения количества выводов портов с 10 до 16 и добавления новых возможностей подключения:</a:t>
            </a:r>
          </a:p>
          <a:p>
            <a:pPr marL="285750" indent="-285750" algn="just">
              <a:buFont typeface="Calibri" panose="020F0502020204030204" pitchFamily="34" charset="0"/>
              <a:buChar char="̶"/>
            </a:pPr>
            <a:r>
              <a:rPr lang="ru-RU" sz="1600" dirty="0"/>
              <a:t>Добавлено питание 3,3 В;</a:t>
            </a:r>
          </a:p>
          <a:p>
            <a:pPr marL="285750" indent="-285750" algn="just">
              <a:buFont typeface="Calibri" panose="020F0502020204030204" pitchFamily="34" charset="0"/>
              <a:buChar char="̶"/>
            </a:pPr>
            <a:r>
              <a:rPr lang="ru-RU" sz="1600" dirty="0"/>
              <a:t>Добавлены выводы генератора станции </a:t>
            </a:r>
            <a:r>
              <a:rPr lang="en-US" sz="1600" dirty="0"/>
              <a:t>NI ELVIS</a:t>
            </a:r>
            <a:r>
              <a:rPr lang="ru-RU" sz="1600" dirty="0"/>
              <a:t>;</a:t>
            </a:r>
            <a:endParaRPr lang="en-US" sz="1600" dirty="0"/>
          </a:p>
          <a:p>
            <a:pPr marL="285750" indent="-285750" algn="just">
              <a:buFont typeface="Calibri" panose="020F0502020204030204" pitchFamily="34" charset="0"/>
              <a:buChar char="̶"/>
            </a:pPr>
            <a:r>
              <a:rPr lang="ru-RU" sz="1600" dirty="0"/>
              <a:t>Добавлено по одному аналоговому входу и выходу;</a:t>
            </a:r>
          </a:p>
          <a:p>
            <a:pPr marL="285750" indent="-285750" algn="just">
              <a:buFont typeface="Calibri" panose="020F0502020204030204" pitchFamily="34" charset="0"/>
              <a:buChar char="̶"/>
            </a:pPr>
            <a:r>
              <a:rPr lang="ru-RU" sz="1600" dirty="0"/>
              <a:t>Добавлено подключение к регулируемому источнику питания </a:t>
            </a:r>
            <a:r>
              <a:rPr lang="en-US" sz="1600" dirty="0"/>
              <a:t>NI ELVIS</a:t>
            </a:r>
            <a:r>
              <a:rPr lang="ru-RU" sz="1600" dirty="0"/>
              <a:t> или к потенциометру;</a:t>
            </a:r>
          </a:p>
          <a:p>
            <a:pPr marL="285750" indent="-285750" algn="just">
              <a:buFont typeface="Calibri" panose="020F0502020204030204" pitchFamily="34" charset="0"/>
              <a:buChar char="̶"/>
            </a:pPr>
            <a:r>
              <a:rPr lang="ru-RU" sz="1600" dirty="0"/>
              <a:t>Добавлен новый порт для использования  дополнительных возможностей </a:t>
            </a:r>
            <a:r>
              <a:rPr lang="en-US" sz="1600" dirty="0"/>
              <a:t>ELVIS</a:t>
            </a:r>
            <a:r>
              <a:rPr lang="ru-RU" sz="1600" dirty="0"/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E8B9AC-8A30-4400-B019-2FBEC748E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498" y="3342596"/>
            <a:ext cx="1872208" cy="1582634"/>
          </a:xfrm>
          <a:prstGeom prst="rect">
            <a:avLst/>
          </a:prstGeom>
          <a:scene3d>
            <a:camera prst="orthographicFront">
              <a:rot lat="0" lon="0" rev="10800000"/>
            </a:camera>
            <a:lightRig rig="threePt" dir="t"/>
          </a:scene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75074A-7BE9-4728-8A46-2299FF41F48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3" b="58436"/>
          <a:stretch/>
        </p:blipFill>
        <p:spPr>
          <a:xfrm>
            <a:off x="3442188" y="3287524"/>
            <a:ext cx="2850059" cy="13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84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>
            <p:custDataLst>
              <p:tags r:id="rId1"/>
            </p:custDataLst>
          </p:nvPr>
        </p:nvSpPr>
        <p:spPr>
          <a:xfrm>
            <a:off x="119063" y="59262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ea typeface="Open Sans" pitchFamily="34" charset="0"/>
                <a:cs typeface="Arial" panose="020B0604020202020204" pitchFamily="34" charset="0"/>
              </a:rPr>
              <a:t>Разводка второй версии макетной платы</a:t>
            </a:r>
          </a:p>
        </p:txBody>
      </p:sp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11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768ED-598C-40E6-A364-6D7A82E5F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88" y="3009105"/>
            <a:ext cx="2362478" cy="1825038"/>
          </a:xfrm>
          <a:prstGeom prst="rect">
            <a:avLst/>
          </a:prstGeom>
        </p:spPr>
      </p:pic>
      <p:cxnSp>
        <p:nvCxnSpPr>
          <p:cNvPr id="4" name="Соединитель: уступ 3">
            <a:extLst>
              <a:ext uri="{FF2B5EF4-FFF2-40B4-BE49-F238E27FC236}">
                <a16:creationId xmlns:a16="http://schemas.microsoft.com/office/drawing/2014/main" id="{F999AE4F-BB30-4B6E-8FD9-1D6C53FCBD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4457" y="973535"/>
            <a:ext cx="3990585" cy="3730630"/>
          </a:xfrm>
          <a:prstGeom prst="bentConnector3">
            <a:avLst>
              <a:gd name="adj1" fmla="val 1000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: уступ 10">
            <a:extLst>
              <a:ext uri="{FF2B5EF4-FFF2-40B4-BE49-F238E27FC236}">
                <a16:creationId xmlns:a16="http://schemas.microsoft.com/office/drawing/2014/main" id="{18D7667A-2DE8-495B-AE41-5FAE472D5D6B}"/>
              </a:ext>
            </a:extLst>
          </p:cNvPr>
          <p:cNvCxnSpPr>
            <a:cxnSpLocks/>
          </p:cNvCxnSpPr>
          <p:nvPr/>
        </p:nvCxnSpPr>
        <p:spPr>
          <a:xfrm>
            <a:off x="274434" y="843557"/>
            <a:ext cx="6309132" cy="1995293"/>
          </a:xfrm>
          <a:prstGeom prst="bentConnector3">
            <a:avLst>
              <a:gd name="adj1" fmla="val 998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оединитель: уступ 14">
            <a:extLst>
              <a:ext uri="{FF2B5EF4-FFF2-40B4-BE49-F238E27FC236}">
                <a16:creationId xmlns:a16="http://schemas.microsoft.com/office/drawing/2014/main" id="{9E92701D-D37C-445C-B7BD-1CD633B65B8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05066" y="2838849"/>
            <a:ext cx="2578501" cy="1995293"/>
          </a:xfrm>
          <a:prstGeom prst="bentConnector3">
            <a:avLst>
              <a:gd name="adj1" fmla="val 9989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62FBD11B-7D4B-4ECF-8777-46F2C9B84ED8}"/>
              </a:ext>
            </a:extLst>
          </p:cNvPr>
          <p:cNvSpPr/>
          <p:nvPr/>
        </p:nvSpPr>
        <p:spPr>
          <a:xfrm>
            <a:off x="3591020" y="3672078"/>
            <a:ext cx="1008112" cy="504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85D862-3C28-440E-A741-2D1DC28D63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8" y="843557"/>
            <a:ext cx="2005771" cy="185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7EB166-B59F-4B0C-8A51-5B1389D80D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698" y="1024171"/>
            <a:ext cx="2709422" cy="163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87C5A1-ADAB-4CEF-8292-38187C22B2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81" y="3992254"/>
            <a:ext cx="1362263" cy="76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CBDA8ED-EB05-4451-AA0F-1CCDC5984E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73" y="1052948"/>
            <a:ext cx="1982759" cy="161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B21ECA-98CC-4293-B4E1-F846EE80AE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7" y="2737397"/>
            <a:ext cx="2709422" cy="116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676E48A-568C-435A-8674-19E29C2F3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409" y="4017442"/>
            <a:ext cx="1862372" cy="7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единительная линия 2"/>
          <p:cNvCxnSpPr/>
          <p:nvPr>
            <p:custDataLst>
              <p:tags r:id="rId1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12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>
            <p:custDataLst>
              <p:tags r:id="rId2"/>
            </p:custDataLst>
          </p:nvPr>
        </p:nvSpPr>
        <p:spPr>
          <a:xfrm>
            <a:off x="119063" y="87087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656" y="761672"/>
            <a:ext cx="6350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Выполнен обзор учебных макетных плат для платформы </a:t>
            </a:r>
            <a:r>
              <a:rPr lang="en-US" dirty="0"/>
              <a:t>NI ELVIS</a:t>
            </a:r>
            <a:r>
              <a:rPr lang="ru-RU" dirty="0"/>
              <a:t>. Выявлено отсутствие макетных плат для изучения микропроцессорных СБИС и ПЛИС.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Проведена проверка первой версии макетной платы, выявлены ошибки и недостатки в её схеме и конструкции, найдены пути их решения.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Разработана вторая версия макетной платы, в которой учтены все преимущества первой версии и исправлены ошибки и недочеты.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Написаны тестовые программы для проверки работоспособности платы которые можно использовать при написании более сложных программ.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В дальнейшем планируется изготовление платы, ее отладка  и апробация в рамках учебного процесса кафедры</a:t>
            </a:r>
          </a:p>
        </p:txBody>
      </p:sp>
    </p:spTree>
    <p:extLst>
      <p:ext uri="{BB962C8B-B14F-4D97-AF65-F5344CB8AC3E}">
        <p14:creationId xmlns:p14="http://schemas.microsoft.com/office/powerpoint/2010/main" val="4144169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8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229966" y="1851670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sz="1200" dirty="0">
              <a:solidFill>
                <a:schemeClr val="bg1"/>
              </a:solidFill>
              <a:latin typeface="Arial" panose="020B0604020202020204" pitchFamily="34" charset="0"/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bg1"/>
                </a:solidFill>
              </a:rPr>
              <a:pPr/>
              <a:t>13</a:t>
            </a:fld>
            <a:endParaRPr lang="ru-RU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5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119063" y="87087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Цели работы</a:t>
            </a:r>
            <a:endParaRPr lang="ru-RU" sz="1100" dirty="0">
              <a:solidFill>
                <a:schemeClr val="bg1"/>
              </a:solidFill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2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4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8661" y="1049310"/>
            <a:ext cx="6314545" cy="347787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just"/>
            <a:r>
              <a:rPr lang="ru-RU" sz="2000" dirty="0"/>
              <a:t>Разработка и отладка платы лабораторного макета, удовлетворяющей запросам учебных курсов кафедры </a:t>
            </a:r>
            <a:r>
              <a:rPr lang="ru-RU" sz="2000" dirty="0" err="1"/>
              <a:t>АПЭУ</a:t>
            </a:r>
            <a:r>
              <a:rPr lang="ru-RU" sz="2000" dirty="0"/>
              <a:t>, </a:t>
            </a:r>
            <a:r>
              <a:rPr lang="ru-RU" sz="2000" dirty="0" err="1"/>
              <a:t>ЦУС</a:t>
            </a:r>
            <a:r>
              <a:rPr lang="ru-RU" sz="2000" dirty="0"/>
              <a:t>, </a:t>
            </a:r>
            <a:r>
              <a:rPr lang="ru-RU" sz="2000" dirty="0" err="1"/>
              <a:t>ОМПС</a:t>
            </a:r>
            <a:r>
              <a:rPr lang="ru-RU" sz="2000" dirty="0"/>
              <a:t> с учетом текущих реалий развития современной цифровой электронной техники и требований к обучению студентов в рамках лабораторных работ с использованием платформы </a:t>
            </a:r>
            <a:r>
              <a:rPr lang="en-US" sz="2000" dirty="0"/>
              <a:t>NI Elvis II+.</a:t>
            </a:r>
            <a:r>
              <a:rPr lang="ru-RU" sz="2000" dirty="0"/>
              <a:t> Учебный курс должен помогать студентам знакомиться с современными микроконтроллерами, процессорами, ПЛИС и современных периферийных устройств, а также предоставлять удобный интерфейс для отладки приложений.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2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119063" y="87087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lvl="1" algn="ctr"/>
            <a:r>
              <a:rPr lang="ru-RU" sz="2000" dirty="0"/>
              <a:t>Платформа </a:t>
            </a:r>
            <a:r>
              <a:rPr lang="en-US" sz="2000" dirty="0"/>
              <a:t>NI ELVIS</a:t>
            </a:r>
            <a:r>
              <a:rPr lang="ru-RU" sz="2000" dirty="0"/>
              <a:t> </a:t>
            </a:r>
            <a:r>
              <a:rPr lang="en-US" sz="2000" dirty="0"/>
              <a:t>II+</a:t>
            </a:r>
            <a:r>
              <a:rPr lang="ru-RU" sz="20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3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4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9252" y="1110693"/>
            <a:ext cx="23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76354-A45C-480C-B0FE-592C44ABC5D3}"/>
              </a:ext>
            </a:extLst>
          </p:cNvPr>
          <p:cNvSpPr txBox="1"/>
          <p:nvPr/>
        </p:nvSpPr>
        <p:spPr>
          <a:xfrm>
            <a:off x="1196752" y="30037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2" name="Рисунок 11" descr="ÐÐ°ÑÑÐ¸Ð½ÐºÐ¸ Ð¿Ð¾ Ð·Ð°Ð¿ÑÐ¾ÑÑ NI ELVIS">
            <a:extLst>
              <a:ext uri="{FF2B5EF4-FFF2-40B4-BE49-F238E27FC236}">
                <a16:creationId xmlns:a16="http://schemas.microsoft.com/office/drawing/2014/main" id="{A68E546F-1688-486B-AFAA-6E9D954638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2535536"/>
            <a:ext cx="3744416" cy="223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A3797-6F8B-44A6-AB83-F2A4889450EC}"/>
              </a:ext>
            </a:extLst>
          </p:cNvPr>
          <p:cNvSpPr txBox="1"/>
          <p:nvPr/>
        </p:nvSpPr>
        <p:spPr>
          <a:xfrm>
            <a:off x="280113" y="842397"/>
            <a:ext cx="6462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Инструменты платформы </a:t>
            </a:r>
            <a:r>
              <a:rPr lang="en-US" dirty="0"/>
              <a:t>NI ELVIS II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Анализаторы вольтамперных характеристик двух- и четырехполюсников;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Устройство чтения/записи цифровой шины;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Генератор сигналов произвольной формы;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Регулируемые источники питания;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Функциональный генератор;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Цифровой мультиметр;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Анализатор АЧХ и </a:t>
            </a:r>
            <a:r>
              <a:rPr lang="ru-RU" dirty="0" err="1"/>
              <a:t>ФЧХ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Анализатор спектра;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Осциллограф.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524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37" name="Объект 3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998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119063" y="87087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lvl="1" algn="ctr"/>
            <a:r>
              <a:rPr lang="ru-RU" sz="2000" dirty="0"/>
              <a:t>Анализ существующих макетных плат для платформы </a:t>
            </a:r>
            <a:r>
              <a:rPr lang="en-US" sz="2000" dirty="0"/>
              <a:t>NI ELVIS</a:t>
            </a:r>
            <a:r>
              <a:rPr lang="ru-RU" sz="2000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4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4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9252" y="1110693"/>
            <a:ext cx="237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52316-C3B9-4630-8966-73C6A7C52458}"/>
              </a:ext>
            </a:extLst>
          </p:cNvPr>
          <p:cNvSpPr txBox="1"/>
          <p:nvPr/>
        </p:nvSpPr>
        <p:spPr>
          <a:xfrm>
            <a:off x="539512" y="699542"/>
            <a:ext cx="6044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Платы можно разделить на 2 типа: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Готовые макетные платы, предлагаемые производителем </a:t>
            </a:r>
            <a:r>
              <a:rPr lang="en-US" dirty="0"/>
              <a:t>National Instruments</a:t>
            </a:r>
            <a:endParaRPr lang="ru-RU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/>
              <a:t>Макетные платы, разработанные сторонними организациями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76354-A45C-480C-B0FE-592C44ABC5D3}"/>
              </a:ext>
            </a:extLst>
          </p:cNvPr>
          <p:cNvSpPr txBox="1"/>
          <p:nvPr/>
        </p:nvSpPr>
        <p:spPr>
          <a:xfrm>
            <a:off x="1196752" y="265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0B54107A-55AC-49A0-8156-24AEAC18779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" b="10674"/>
          <a:stretch/>
        </p:blipFill>
        <p:spPr bwMode="auto">
          <a:xfrm>
            <a:off x="539512" y="2150477"/>
            <a:ext cx="1759697" cy="9550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Рисунок 13" descr="https://learn-cf.ni.com/products/large.png.cq-1_1.png">
            <a:extLst>
              <a:ext uri="{FF2B5EF4-FFF2-40B4-BE49-F238E27FC236}">
                <a16:creationId xmlns:a16="http://schemas.microsoft.com/office/drawing/2014/main" id="{BB634161-3A08-4952-B471-57DDE99979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26" y="2139702"/>
            <a:ext cx="1759697" cy="118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95EFA31-5345-4DB2-B460-514630D577A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580514" y="2222485"/>
            <a:ext cx="1759698" cy="977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Рисунок 16" descr="https://learn-cf.ni.com/products/large_20.png">
            <a:extLst>
              <a:ext uri="{FF2B5EF4-FFF2-40B4-BE49-F238E27FC236}">
                <a16:creationId xmlns:a16="http://schemas.microsoft.com/office/drawing/2014/main" id="{0367D577-8FA0-4703-9FC2-50FE8B4DE3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92" y="3363838"/>
            <a:ext cx="1759697" cy="112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 descr="https://learn-cf.ni.com/products/large_14.png">
            <a:extLst>
              <a:ext uri="{FF2B5EF4-FFF2-40B4-BE49-F238E27FC236}">
                <a16:creationId xmlns:a16="http://schemas.microsoft.com/office/drawing/2014/main" id="{A89B8E3A-1F79-4D0C-BB56-60D7780251FE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66223" y="3396965"/>
            <a:ext cx="1590632" cy="98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DC355-AFC1-4197-8470-69893A1E5378}"/>
              </a:ext>
            </a:extLst>
          </p:cNvPr>
          <p:cNvSpPr txBox="1"/>
          <p:nvPr/>
        </p:nvSpPr>
        <p:spPr>
          <a:xfrm>
            <a:off x="383068" y="3096197"/>
            <a:ext cx="1996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Плата системы управления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D23B7-B730-4738-B187-52D661C4E40B}"/>
              </a:ext>
            </a:extLst>
          </p:cNvPr>
          <p:cNvSpPr txBox="1"/>
          <p:nvPr/>
        </p:nvSpPr>
        <p:spPr>
          <a:xfrm>
            <a:off x="2421955" y="3099815"/>
            <a:ext cx="201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Плата силовой электроники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83D07E-40BE-47E6-A823-BEC38190246C}"/>
              </a:ext>
            </a:extLst>
          </p:cNvPr>
          <p:cNvSpPr txBox="1"/>
          <p:nvPr/>
        </p:nvSpPr>
        <p:spPr>
          <a:xfrm>
            <a:off x="4585817" y="3105554"/>
            <a:ext cx="1964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Плата </a:t>
            </a:r>
            <a:r>
              <a:rPr lang="ru-RU" sz="1200" dirty="0" err="1"/>
              <a:t>мехатронных</a:t>
            </a:r>
            <a:r>
              <a:rPr lang="ru-RU" sz="1200" dirty="0"/>
              <a:t> систем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A9BBC4-5544-4330-9D57-CB2953C2FCE4}"/>
              </a:ext>
            </a:extLst>
          </p:cNvPr>
          <p:cNvSpPr txBox="1"/>
          <p:nvPr/>
        </p:nvSpPr>
        <p:spPr>
          <a:xfrm>
            <a:off x="487803" y="4337429"/>
            <a:ext cx="2140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Плата энергетических систем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C27030-0454-4F34-A693-F06AF5490BAA}"/>
              </a:ext>
            </a:extLst>
          </p:cNvPr>
          <p:cNvSpPr txBox="1"/>
          <p:nvPr/>
        </p:nvSpPr>
        <p:spPr>
          <a:xfrm>
            <a:off x="2518783" y="4339798"/>
            <a:ext cx="2111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Плата </a:t>
            </a:r>
            <a:r>
              <a:rPr lang="ru-RU" sz="1200" dirty="0" err="1"/>
              <a:t>мехатронных</a:t>
            </a:r>
            <a:r>
              <a:rPr lang="ru-RU" sz="1200" dirty="0"/>
              <a:t> датчиков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34C3B1-10B2-4F4D-8B47-C516735CF282}"/>
              </a:ext>
            </a:extLst>
          </p:cNvPr>
          <p:cNvSpPr txBox="1"/>
          <p:nvPr/>
        </p:nvSpPr>
        <p:spPr>
          <a:xfrm>
            <a:off x="4695404" y="4339798"/>
            <a:ext cx="1842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dirty="0"/>
              <a:t>Плата с наборным полем</a:t>
            </a:r>
          </a:p>
        </p:txBody>
      </p:sp>
      <p:pic>
        <p:nvPicPr>
          <p:cNvPr id="40974" name="Picture 14" descr="ÐÐ°ÑÑÐ¸Ð½ÐºÐ¸ Ð¿Ð¾ Ð·Ð°Ð¿ÑÐ¾ÑÑ Ð¼Ð°ÐºÐµÑÐ½Ð°Ñ Ð¿Ð»Ð°ÑÐ° ELVIS">
            <a:extLst>
              <a:ext uri="{FF2B5EF4-FFF2-40B4-BE49-F238E27FC236}">
                <a16:creationId xmlns:a16="http://schemas.microsoft.com/office/drawing/2014/main" id="{EA27603D-362F-4875-AC4E-515BFD20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447" y="3308294"/>
            <a:ext cx="1870652" cy="110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37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119063" y="87087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000" dirty="0"/>
              <a:t> Лабораторный макет. Первый вариант </a:t>
            </a:r>
            <a:endParaRPr lang="ru-RU" sz="1100" dirty="0">
              <a:solidFill>
                <a:schemeClr val="bg1"/>
              </a:solidFill>
              <a:latin typeface="Arial" panose="020B0604020202020204" pitchFamily="34" charset="0"/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5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4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110" y="899062"/>
            <a:ext cx="6044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dirty="0"/>
              <a:t>На кафедре был создан лабораторный</a:t>
            </a:r>
            <a:r>
              <a:rPr lang="en-US" dirty="0"/>
              <a:t> </a:t>
            </a:r>
            <a:r>
              <a:rPr lang="ru-RU" dirty="0"/>
              <a:t>макет на основе микроконтроллера </a:t>
            </a:r>
            <a:r>
              <a:rPr lang="en-US" dirty="0"/>
              <a:t>STM32F</a:t>
            </a:r>
            <a:r>
              <a:rPr lang="ru-RU" dirty="0"/>
              <a:t>103 и ПЛИС </a:t>
            </a:r>
            <a:r>
              <a:rPr lang="en-US" dirty="0"/>
              <a:t>10M08SAU169</a:t>
            </a:r>
            <a:r>
              <a:rPr lang="ru-RU" dirty="0"/>
              <a:t> с набором периферийных устройств для ознакомления с основными возможностями программируемых СБИС.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C0B930-9AC9-4AC8-8E6B-758A84FE1E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2776" y="2255608"/>
            <a:ext cx="4233790" cy="23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5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37" name="Объект 3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119063" y="87087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000" dirty="0"/>
              <a:t> Лабораторный макет. Описание</a:t>
            </a:r>
            <a:endParaRPr lang="ru-RU" sz="1100" dirty="0">
              <a:solidFill>
                <a:schemeClr val="bg1"/>
              </a:solidFill>
              <a:latin typeface="Arial" panose="020B0604020202020204" pitchFamily="34" charset="0"/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6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4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9927" y="929719"/>
            <a:ext cx="604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endParaRPr lang="ru-RU" dirty="0"/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EF9E3-7A0B-4937-B680-D34F9C0E3EB0}"/>
              </a:ext>
            </a:extLst>
          </p:cNvPr>
          <p:cNvSpPr txBox="1"/>
          <p:nvPr/>
        </p:nvSpPr>
        <p:spPr>
          <a:xfrm>
            <a:off x="367033" y="932921"/>
            <a:ext cx="63161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Лабораторный макет содержит следующие периферийные устройства: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LCD-</a:t>
            </a:r>
            <a:r>
              <a:rPr lang="ru-RU" sz="2200" dirty="0"/>
              <a:t>дисплей;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err="1"/>
              <a:t>Двенадцатикнопочную</a:t>
            </a:r>
            <a:r>
              <a:rPr lang="ru-RU" sz="2200" dirty="0"/>
              <a:t> цифровую клавиатуру;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Четырехразрядный </a:t>
            </a:r>
            <a:r>
              <a:rPr lang="ru-RU" sz="2200" dirty="0" err="1"/>
              <a:t>семисегментный</a:t>
            </a:r>
            <a:r>
              <a:rPr lang="ru-RU" sz="2200" dirty="0"/>
              <a:t> индикатор;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Переключатель </a:t>
            </a:r>
            <a:r>
              <a:rPr lang="en-US" sz="2200" dirty="0"/>
              <a:t>DIP-8</a:t>
            </a:r>
            <a:r>
              <a:rPr lang="ru-RU" sz="22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Динамик;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Три кнопки;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Три посадочных места для подключения дополнительной периферии.</a:t>
            </a:r>
          </a:p>
        </p:txBody>
      </p:sp>
    </p:spTree>
    <p:extLst>
      <p:ext uri="{BB962C8B-B14F-4D97-AF65-F5344CB8AC3E}">
        <p14:creationId xmlns:p14="http://schemas.microsoft.com/office/powerpoint/2010/main" val="142397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1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119063" y="87087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Тестирование и отладка</a:t>
            </a:r>
            <a:endParaRPr lang="ru-RU" sz="1100" dirty="0">
              <a:solidFill>
                <a:schemeClr val="bg1"/>
              </a:solidFill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7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4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04D37-7E04-4199-B083-80CD8879D41B}"/>
              </a:ext>
            </a:extLst>
          </p:cNvPr>
          <p:cNvSpPr txBox="1"/>
          <p:nvPr/>
        </p:nvSpPr>
        <p:spPr>
          <a:xfrm>
            <a:off x="260648" y="1009638"/>
            <a:ext cx="632291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/>
              <a:t>Тестирование макета проводилось в следующей последовательности: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ru-RU" sz="2000" dirty="0"/>
              <a:t>Монтаж компонентов на плату;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ru-RU" sz="2000" dirty="0"/>
              <a:t>Написание тестовых программ, позволяющих оценить работоспособность устройств в разных режимах;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ru-RU" sz="2000" dirty="0"/>
              <a:t>Загрузка в память и исполнение программы микроконтроллером, наблюдение за работой устройств;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ru-RU" sz="2000" dirty="0"/>
              <a:t>Отладка работы периферийных устройств макетной платы, поиск причин неисправностей </a:t>
            </a:r>
            <a:r>
              <a:rPr lang="ru-RU" dirty="0"/>
              <a:t>при их наличии.</a:t>
            </a:r>
          </a:p>
        </p:txBody>
      </p:sp>
    </p:spTree>
    <p:extLst>
      <p:ext uri="{BB962C8B-B14F-4D97-AF65-F5344CB8AC3E}">
        <p14:creationId xmlns:p14="http://schemas.microsoft.com/office/powerpoint/2010/main" val="30417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5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119063" y="87087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Выявленные недостатки первого варианта макета</a:t>
            </a:r>
            <a:endParaRPr lang="ru-RU" sz="2000" dirty="0">
              <a:solidFill>
                <a:schemeClr val="bg1"/>
              </a:solidFill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8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4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66"/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61B35-E43A-48B9-8820-9C20C8C06FE0}"/>
              </a:ext>
            </a:extLst>
          </p:cNvPr>
          <p:cNvSpPr txBox="1"/>
          <p:nvPr/>
        </p:nvSpPr>
        <p:spPr>
          <a:xfrm>
            <a:off x="321244" y="649014"/>
            <a:ext cx="65641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Конструктивные ошибки макетной платы (вер. 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Ошибки в питании периферийных и вспомогательных устройств;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Неверное подключение </a:t>
            </a:r>
            <a:r>
              <a:rPr lang="ru-RU" sz="2200" dirty="0" err="1"/>
              <a:t>семисегментного</a:t>
            </a:r>
            <a:r>
              <a:rPr lang="ru-RU" sz="2200" dirty="0"/>
              <a:t> индикатора;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Неверное подключение сдвигового регистра к </a:t>
            </a:r>
            <a:r>
              <a:rPr lang="en-US" sz="2200" dirty="0"/>
              <a:t>LCD-</a:t>
            </a:r>
            <a:r>
              <a:rPr lang="ru-RU" sz="2200" dirty="0"/>
              <a:t>дисплею;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Отсутствие цифровой клавиатуры из-за конструктивной ошибки;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Неверная толщина платы;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Неудобство использования дополнительных портов.</a:t>
            </a:r>
          </a:p>
        </p:txBody>
      </p:sp>
    </p:spTree>
    <p:extLst>
      <p:ext uri="{BB962C8B-B14F-4D97-AF65-F5344CB8AC3E}">
        <p14:creationId xmlns:p14="http://schemas.microsoft.com/office/powerpoint/2010/main" val="23604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Объект 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642939"/>
          <a:ext cx="119063" cy="11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0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642939"/>
                        <a:ext cx="119063" cy="11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 hidden="1"/>
          <p:cNvSpPr/>
          <p:nvPr>
            <p:custDataLst>
              <p:tags r:id="rId3"/>
            </p:custDataLst>
          </p:nvPr>
        </p:nvSpPr>
        <p:spPr bwMode="auto">
          <a:xfrm>
            <a:off x="2" y="642939"/>
            <a:ext cx="119063" cy="11906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ru-RU" sz="600" b="1">
              <a:latin typeface="Calibri"/>
              <a:sym typeface="Calibri"/>
            </a:endParaRPr>
          </a:p>
        </p:txBody>
      </p:sp>
      <p:cxnSp>
        <p:nvCxnSpPr>
          <p:cNvPr id="3" name="Прямая соединительная линия 2"/>
          <p:cNvCxnSpPr/>
          <p:nvPr>
            <p:custDataLst>
              <p:tags r:id="rId4"/>
            </p:custDataLst>
          </p:nvPr>
        </p:nvCxnSpPr>
        <p:spPr>
          <a:xfrm>
            <a:off x="635206" y="4803836"/>
            <a:ext cx="6048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>
            <p:custDataLst>
              <p:tags r:id="rId5"/>
            </p:custDataLst>
          </p:nvPr>
        </p:nvSpPr>
        <p:spPr>
          <a:xfrm>
            <a:off x="119063" y="87087"/>
            <a:ext cx="6624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Лабораторный макет. Второй вариант</a:t>
            </a:r>
            <a:endParaRPr lang="ru-RU" sz="1100" dirty="0">
              <a:solidFill>
                <a:schemeClr val="bg1"/>
              </a:solidFill>
              <a:ea typeface="Open Sans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4983366" y="4834143"/>
            <a:ext cx="1600200" cy="273844"/>
          </a:xfrm>
        </p:spPr>
        <p:txBody>
          <a:bodyPr/>
          <a:lstStyle/>
          <a:p>
            <a:fld id="{769C9158-0B04-4CF1-9932-813BD13A749B}" type="slidenum">
              <a:rPr lang="ru-RU" sz="1200" b="1">
                <a:solidFill>
                  <a:schemeClr val="tx1"/>
                </a:solidFill>
              </a:rPr>
              <a:pPr/>
              <a:t>9</a:t>
            </a:fld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42" name="Picture 5" descr="http://www.ssti.ru/images/f_style/logo_mephi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" y="4592194"/>
            <a:ext cx="518797" cy="5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03"/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9EE14-002B-42AE-B5AB-0577E0FE519C}"/>
              </a:ext>
            </a:extLst>
          </p:cNvPr>
          <p:cNvSpPr txBox="1"/>
          <p:nvPr/>
        </p:nvSpPr>
        <p:spPr>
          <a:xfrm>
            <a:off x="260648" y="946923"/>
            <a:ext cx="63229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/>
              <a:t>Задачами при разработке нового варианта макета являлись: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/>
              <a:t>Устранение всех выявленных ошибок и недостатков первой версии макета;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/>
              <a:t>Расширение возможностей дополнительных портов;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/>
              <a:t>Повышение удобства использования внешних периферийных устройств;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200" dirty="0"/>
              <a:t>Подключения к плате не использованных в первой версии возможностей </a:t>
            </a:r>
            <a:r>
              <a:rPr lang="en-US" sz="2200" dirty="0"/>
              <a:t>NI ELVIS</a:t>
            </a:r>
            <a:r>
              <a:rPr lang="ru-RU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1865043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17839&quot;&gt;&lt;version val=&quot;21021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mruColor&gt;&lt;m_vecMRU length=&quot;14&quot;&gt;&lt;elem m_fUsage=&quot;6.63115073618317470000E+000&quot;&gt;&lt;m_ppcolschidx val=&quot;0&quot;/&gt;&lt;m_rgb r=&quot;1f&quot; g=&quot;49&quot; b=&quot;7d&quot;/&gt;&lt;/elem&gt;&lt;elem m_fUsage=&quot;1.18950528793464370000E+000&quot;&gt;&lt;m_ppcolschidx val=&quot;0&quot;/&gt;&lt;m_rgb r=&quot;70&quot; g=&quot;c0&quot; b=&quot;fc&quot;/&gt;&lt;/elem&gt;&lt;elem m_fUsage=&quot;1.03510666149801620000E+000&quot;&gt;&lt;m_ppcolschidx val=&quot;0&quot;/&gt;&lt;m_rgb r=&quot;f9&quot; g=&quot;72&quot; b=&quot;31&quot;/&gt;&lt;/elem&gt;&lt;elem m_fUsage=&quot;5.15153693757442020000E-001&quot;&gt;&lt;m_ppcolschidx val=&quot;0&quot;/&gt;&lt;m_rgb r=&quot;ce&quot; g=&quot;0&quot; b=&quot;5&quot;/&gt;&lt;/elem&gt;&lt;elem m_fUsage=&quot;4.81530965740009310000E-001&quot;&gt;&lt;m_ppcolschidx val=&quot;0&quot;/&gt;&lt;m_rgb r=&quot;5&quot; g=&quot;92&quot; b=&quot;fa&quot;/&gt;&lt;/elem&gt;&lt;elem m_fUsage=&quot;3.73050349590614350000E-002&quot;&gt;&lt;m_ppcolschidx val=&quot;0&quot;/&gt;&lt;m_rgb r=&quot;1&quot; g=&quot;3&quot; b=&quot;5a&quot;/&gt;&lt;/elem&gt;&lt;elem m_fUsage=&quot;1.85379850675709830000E-002&quot;&gt;&lt;m_ppcolschidx val=&quot;0&quot;/&gt;&lt;m_rgb r=&quot;53&quot; g=&quot;53&quot; b=&quot;ff&quot;/&gt;&lt;/elem&gt;&lt;elem m_fUsage=&quot;1.82480036314007500000E-002&quot;&gt;&lt;m_ppcolschidx val=&quot;0&quot;/&gt;&lt;m_rgb r=&quot;0&quot; g=&quot;0&quot; b=&quot;6a&quot;/&gt;&lt;/elem&gt;&lt;elem m_fUsage=&quot;1.64232032682606750000E-002&quot;&gt;&lt;m_ppcolschidx val=&quot;0&quot;/&gt;&lt;m_rgb r=&quot;0&quot; g=&quot;0&quot; b=&quot;5e&quot;/&gt;&lt;/elem&gt;&lt;elem m_fUsage=&quot;1.08038853028964810000E-002&quot;&gt;&lt;m_ppcolschidx val=&quot;0&quot;/&gt;&lt;m_rgb r=&quot;2&quot; g=&quot;5&quot; b=&quot;82&quot;/&gt;&lt;/elem&gt;&lt;elem m_fUsage=&quot;9.40593816330640400000E-003&quot;&gt;&lt;m_ppcolschidx val=&quot;0&quot;/&gt;&lt;m_rgb r=&quot;2&quot; g=&quot;5&quot; b=&quot;7d&quot;/&gt;&lt;/elem&gt;&lt;elem m_fUsage=&quot;7.06965049015105540000E-003&quot;&gt;&lt;m_ppcolschidx val=&quot;0&quot;/&gt;&lt;m_rgb r=&quot;97&quot; g=&quot;97&quot; b=&quot;ff&quot;/&gt;&lt;/elem&gt;&lt;elem m_fUsage=&quot;6.63507579760414400000E-003&quot;&gt;&lt;m_ppcolschidx val=&quot;0&quot;/&gt;&lt;m_rgb r=&quot;fd&quot; g=&quot;f&quot; b=&quot;f&quot;/&gt;&lt;/elem&gt;&lt;elem m_fUsage=&quot;5.15377520732011960000E-003&quot;&gt;&lt;m_ppcolschidx val=&quot;0&quot;/&gt;&lt;m_rgb r=&quot;fd&quot; g=&quot;2d&quot; b=&quot;2d&quot;/&gt;&lt;/elem&gt;&lt;/m_vecMRU&gt;&lt;/m_mruColor&gt;&lt;m_mapectfillschemeMRU/&gt;&lt;m_eweekdayFirstOfWeek val=&quot;2&quot;/&gt;&lt;m_eweekdayFirstOfWorkweek val=&quot;2&quot;/&gt;&lt;m_eweekdayFirstOfWeekend val=&quot;7&quot;/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m_chDecimalSymbol17909&gt;,&lt;/m_chDecimalSymbol17909&gt;&lt;m_nGroupingDigits17909 val=&quot;3&quot;/&gt;&lt;m_chGroupingSymbol17909&gt;.&lt;/m_chGroupingSymbol17909&gt;&lt;/m_precDefault&gt;&lt;/CDefaultPrec&gt;&lt;/root&gt;"/>
  <p:tag name="THINKCELLUNDODONOTDELETE" val="31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.ArGADsj0WMT7YsEIFJD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zaz2kis6kOYNoEYhqY4s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AS2i54wMECRFk3C_lV6u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EsWLLqNE2RdZyR34f56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оформления «Синий гель»</Template>
  <TotalTime>5159</TotalTime>
  <Words>627</Words>
  <Application>Microsoft Office PowerPoint</Application>
  <PresentationFormat>Произвольный</PresentationFormat>
  <Paragraphs>102</Paragraphs>
  <Slides>13</Slides>
  <Notes>10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Open Sans</vt:lpstr>
      <vt:lpstr>Тема Office</vt:lpstr>
      <vt:lpstr>think-cell Slide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RePack by SPecialiST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Саня</dc:creator>
  <cp:lastModifiedBy>Рупрехт</cp:lastModifiedBy>
  <cp:revision>531</cp:revision>
  <dcterms:created xsi:type="dcterms:W3CDTF">2015-02-27T15:56:23Z</dcterms:created>
  <dcterms:modified xsi:type="dcterms:W3CDTF">2018-06-20T11:23:31Z</dcterms:modified>
</cp:coreProperties>
</file>